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4"/>
    <a:srgbClr val="004B50"/>
    <a:srgbClr val="225B62"/>
    <a:srgbClr val="00B294"/>
    <a:srgbClr val="008272"/>
    <a:srgbClr val="49C5B1"/>
    <a:srgbClr val="EDE7ED"/>
    <a:srgbClr val="C1AFDF"/>
    <a:srgbClr val="000000"/>
    <a:srgbClr val="8C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8E0C3B-975F-1945-82AA-31FCE6D587E1}" v="2" dt="2025-04-15T20:12:34.02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08" y="100"/>
      </p:cViewPr>
      <p:guideLst>
        <p:guide orient="horz" pos="4968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30e9df3-be65-4c73-a93b-d1236ebd677e" xsi:nil="true"/>
    <SharedWithUsers xmlns="08163df0-2e4c-4a5d-85aa-1de43dcddd76">
      <UserInfo>
        <DisplayName>Hans Georg Baumgärtel</DisplayName>
        <AccountId>152</AccountId>
        <AccountType/>
      </UserInfo>
      <UserInfo>
        <DisplayName>Debanshu Singh</DisplayName>
        <AccountId>241</AccountId>
        <AccountType/>
      </UserInfo>
      <UserInfo>
        <DisplayName>Vivienne Ting</DisplayName>
        <AccountId>24574</AccountId>
        <AccountType/>
      </UserInfo>
      <UserInfo>
        <DisplayName>Chris Tsui</DisplayName>
        <AccountId>21980</AccountId>
        <AccountType/>
      </UserInfo>
      <UserInfo>
        <DisplayName>Kylie Chan</DisplayName>
        <AccountId>31027</AccountId>
        <AccountType/>
      </UserInfo>
    </SharedWithUsers>
    <MediaServiceKeyPoints xmlns="c71bdab7-0865-40b1-8ee5-2d89c7c5dfdb" xsi:nil="true"/>
    <lcf76f155ced4ddcb4097134ff3c332f xmlns="c71bdab7-0865-40b1-8ee5-2d89c7c5dfd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85AA8983AFF044B15CFFE6B905BDF4" ma:contentTypeVersion="24" ma:contentTypeDescription="Create a new document." ma:contentTypeScope="" ma:versionID="57a05c424df011d07cd69647715fa011">
  <xsd:schema xmlns:xsd="http://www.w3.org/2001/XMLSchema" xmlns:xs="http://www.w3.org/2001/XMLSchema" xmlns:p="http://schemas.microsoft.com/office/2006/metadata/properties" xmlns:ns1="http://schemas.microsoft.com/sharepoint/v3" xmlns:ns2="08163df0-2e4c-4a5d-85aa-1de43dcddd76" xmlns:ns3="c71bdab7-0865-40b1-8ee5-2d89c7c5dfdb" xmlns:ns4="230e9df3-be65-4c73-a93b-d1236ebd677e" targetNamespace="http://schemas.microsoft.com/office/2006/metadata/properties" ma:root="true" ma:fieldsID="e15a9ba11e08f2644de7445bb1f96115" ns1:_="" ns2:_="" ns3:_="" ns4:_="">
    <xsd:import namespace="http://schemas.microsoft.com/sharepoint/v3"/>
    <xsd:import namespace="08163df0-2e4c-4a5d-85aa-1de43dcddd76"/>
    <xsd:import namespace="c71bdab7-0865-40b1-8ee5-2d89c7c5dfdb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SearchProperties" minOccurs="0"/>
                <xsd:element ref="ns3:MediaServiceDocTags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163df0-2e4c-4a5d-85aa-1de43dcddd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bdab7-0865-40b1-8ee5-2d89c7c5df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29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859bfd0f-07a4-41cc-990a-967aa85b145c}" ma:internalName="TaxCatchAll" ma:showField="CatchAllData" ma:web="08163df0-2e4c-4a5d-85aa-1de43dcddd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846B04-70FB-4957-A0FF-61AA90C7230E}">
  <ds:schemaRefs>
    <ds:schemaRef ds:uri="08163df0-2e4c-4a5d-85aa-1de43dcddd76"/>
    <ds:schemaRef ds:uri="230e9df3-be65-4c73-a93b-d1236ebd677e"/>
    <ds:schemaRef ds:uri="c71bdab7-0865-40b1-8ee5-2d89c7c5dfd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498014-91EC-49CC-B201-C30F80578C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D9A5F4-0DC7-487A-9575-0C0920BA7BBC}">
  <ds:schemaRefs>
    <ds:schemaRef ds:uri="08163df0-2e4c-4a5d-85aa-1de43dcddd76"/>
    <ds:schemaRef ds:uri="230e9df3-be65-4c73-a93b-d1236ebd677e"/>
    <ds:schemaRef ds:uri="c71bdab7-0865-40b1-8ee5-2d89c7c5df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10036</Words>
  <Application>Microsoft Office PowerPoint</Application>
  <PresentationFormat>Custom</PresentationFormat>
  <Paragraphs>890</Paragraphs>
  <Slides>62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Microsoft Viva Template</vt:lpstr>
      <vt:lpstr>1_White template</vt:lpstr>
      <vt:lpstr>4_Microsoft Viva Template</vt:lpstr>
      <vt:lpstr>Office Theme</vt:lpstr>
      <vt:lpstr>White Template</vt:lpstr>
      <vt:lpstr>Masterclass</vt:lpstr>
      <vt:lpstr>Microsoft 365 Copilot Template</vt:lpstr>
      <vt:lpstr>Welcome slide</vt:lpstr>
      <vt:lpstr>Brand new! Modern Communications Microsite</vt:lpstr>
      <vt:lpstr>Monday Masterclass Your guide to the Engage essentials</vt:lpstr>
      <vt:lpstr>Agenda</vt:lpstr>
      <vt:lpstr>Fundamentals</vt:lpstr>
      <vt:lpstr>Viva Engage Reporting and Analytics</vt:lpstr>
      <vt:lpstr>Viva Engage Advanced Analytics*</vt:lpstr>
      <vt:lpstr>FAQs - Popular Metric Definitions</vt:lpstr>
      <vt:lpstr>FAQ – Understanding rate of change in analytics</vt:lpstr>
      <vt:lpstr>How should I interpret “Activities by platforms”? What counts as a view?</vt:lpstr>
      <vt:lpstr>Viva Engage – Conversation Analytics   </vt:lpstr>
      <vt:lpstr>Conversation Analytics</vt:lpstr>
      <vt:lpstr>Advanced Conversation insights*</vt:lpstr>
      <vt:lpstr>Viva Engage – Community Analytics</vt:lpstr>
      <vt:lpstr>Community Analytics</vt:lpstr>
      <vt:lpstr>Community Cont'd </vt:lpstr>
      <vt:lpstr>Premium Community Analytics</vt:lpstr>
      <vt:lpstr>Viva Engage – Answers Analytics*   </vt:lpstr>
      <vt:lpstr>Answer analytics can help you measure your Q&amp;A contributions across the organization</vt:lpstr>
      <vt:lpstr>Global Analytics available for Answers</vt:lpstr>
      <vt:lpstr>Global Answers Analytics: Most impactful Questions</vt:lpstr>
      <vt:lpstr>Viva Engage – Event Analytics  </vt:lpstr>
      <vt:lpstr>Live Events Analytics</vt:lpstr>
      <vt:lpstr>Premium AMA Analytics</vt:lpstr>
      <vt:lpstr>Viva Engage – Network Analytics   </vt:lpstr>
      <vt:lpstr>Viva Engage data export</vt:lpstr>
      <vt:lpstr>Microsoft 365 activity reports</vt:lpstr>
      <vt:lpstr>API Data Access Options for Customers </vt:lpstr>
      <vt:lpstr>Network Analytics*</vt:lpstr>
      <vt:lpstr>Network Analytics Cont’d</vt:lpstr>
      <vt:lpstr>LLM Themes and Sentiment analysis</vt:lpstr>
      <vt:lpstr>Viva Engage – Personal Analytics*  </vt:lpstr>
      <vt:lpstr>Personal Analytics for Employees</vt:lpstr>
      <vt:lpstr>Viva Engage – Audience Analytics*   </vt:lpstr>
      <vt:lpstr>Audience Analytics for Leaders</vt:lpstr>
      <vt:lpstr>Viva Engage – Campaign Analytics*   </vt:lpstr>
      <vt:lpstr>Campaign Analytics</vt:lpstr>
      <vt:lpstr>Beyond the basics</vt:lpstr>
      <vt:lpstr>Benchmarks – understand how your Network and leaders’ engagement compares with others</vt:lpstr>
      <vt:lpstr>Understanding ROI through Employee Retention trends</vt:lpstr>
      <vt:lpstr>Coming soon!! Org data filtering + more export support </vt:lpstr>
      <vt:lpstr>Announcement effectiveness: Helps you curate your communications strategically</vt:lpstr>
      <vt:lpstr>Admin engagement is key to maintaining a thriving community in Viva Engage</vt:lpstr>
      <vt:lpstr>Measure “Time saved” by Answers in Viva Engage</vt:lpstr>
      <vt:lpstr>Global Answers Analytics: </vt:lpstr>
      <vt:lpstr>Time Saved and People Helped Explained!</vt:lpstr>
      <vt:lpstr>Employees who use Engage stay at their jobs longer</vt:lpstr>
      <vt:lpstr>Determining causality: Customers have 1.1% higher retention for each 10% of additional Engage adoption; retention increases 7.8 percentage points after full Engage rollout </vt:lpstr>
      <vt:lpstr>Engage like a pro!</vt:lpstr>
      <vt:lpstr>Leader engagement drives employee engagement</vt:lpstr>
      <vt:lpstr>A reply from leadership boosts daily engagements</vt:lpstr>
      <vt:lpstr>Leader Engagement: Driving Retention and Productivity</vt:lpstr>
      <vt:lpstr>What impacts leader engagement </vt:lpstr>
      <vt:lpstr>Boosting Leader Engagement: Strategies for Success</vt:lpstr>
      <vt:lpstr>Post Like a Pro</vt:lpstr>
      <vt:lpstr>Help support employee engagement </vt:lpstr>
      <vt:lpstr>Set up your employees for success</vt:lpstr>
      <vt:lpstr>Manage your Community Like a Pro</vt:lpstr>
      <vt:lpstr>Use Engage analytics like a pro - Conversations</vt:lpstr>
      <vt:lpstr>Use Engage analytics like a pro - Network</vt:lpstr>
      <vt:lpstr>Use Engage analytics like a pro - Community</vt:lpstr>
      <vt:lpstr>⍰ 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Viva brand expression</dc:title>
  <dc:subject/>
  <dc:creator>Microsoft Corporation</dc:creator>
  <cp:keywords/>
  <dc:description/>
  <cp:lastModifiedBy>Soumik Maji</cp:lastModifiedBy>
  <cp:revision>746</cp:revision>
  <cp:lastPrinted>2025-03-10T04:06:28Z</cp:lastPrinted>
  <dcterms:created xsi:type="dcterms:W3CDTF">2018-08-27T17:26:00Z</dcterms:created>
  <dcterms:modified xsi:type="dcterms:W3CDTF">2025-04-23T20:38:42Z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2018-08-23T10:00:00Z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2018-08-26T10:00:00Z</vt:filetime>
  </property>
  <property fmtid="{D5CDD505-2E9C-101B-9397-08002B2CF9AE}" pid="5" name="ContentTypeId">
    <vt:lpwstr>0x0101003185AA8983AFF044B15CFFE6B905BDF4</vt:lpwstr>
  </property>
  <property fmtid="{D5CDD505-2E9C-101B-9397-08002B2CF9AE}" pid="6" name="BCIdentityMulti">
    <vt:lpwstr>12;#Microsoft|17528577-606f-4ffd-8288-0153c2c9fb58</vt:lpwstr>
  </property>
  <property fmtid="{D5CDD505-2E9C-101B-9397-08002B2CF9AE}" pid="7" name="BCAssetTypeMulti">
    <vt:lpwstr>288;#Guidelines|537390d8-e801-4c60-883f-a847620cfbf4;#11;#Logo|fb1176ba-34f2-4f0c-a5f9-6486b5731724;#133;#Icon|89d04123-8670-4853-baea-b75819755be0;#286;#Color palette|ce433620-73ea-4a48-9af2-68e5b4ae3b5f;#130;#Font|a2bf0116-dd6e-4dc9-be9d-cf4001a3fa35;#4;#Photography|f42e7a85-6cfc-4438-90da-edcecb42531b;#135;#Illustration|13b14ab3-400c-4f57-811f-24eb0130e9a8;#142;#Web banner template|5d694f72-29d1-4203-a5f0-c7c386d687ac;#204;#Ad template|ab7a58cd-11eb-46b8-9fce-275fd347635e;#289;#Brochure template|f40f6653-3b78-41fd-8e0d-8f8ad4d11b18;#141;#Poster template|8c2564a2-cdff-4c76-b2c7-ea723c969303;#115;#PowerPoint template|0755019c-6866-49dc-ad0c-658146c2c7a8</vt:lpwstr>
  </property>
  <property fmtid="{D5CDD505-2E9C-101B-9397-08002B2CF9AE}" pid="8" name="MediaServiceImageTags">
    <vt:lpwstr/>
  </property>
  <property fmtid="{D5CDD505-2E9C-101B-9397-08002B2CF9AE}" pid="9" name="Order">
    <vt:lpwstr>116500.000000000</vt:lpwstr>
  </property>
  <property fmtid="{D5CDD505-2E9C-101B-9397-08002B2CF9AE}" pid="10" name="xd_ProgID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xd_Signature">
    <vt:lpwstr/>
  </property>
  <property fmtid="{D5CDD505-2E9C-101B-9397-08002B2CF9AE}" pid="16" name="_SourceUrl">
    <vt:lpwstr/>
  </property>
  <property fmtid="{D5CDD505-2E9C-101B-9397-08002B2CF9AE}" pid="17" name="_SharedFileIndex">
    <vt:lpwstr/>
  </property>
  <property fmtid="{D5CDD505-2E9C-101B-9397-08002B2CF9AE}" pid="18" name="_activity">
    <vt:lpwstr>{"FileActivityType":"9","FileActivityTimeStamp":"2025-04-10T23:04:05.290Z","FileActivityUsersOnPage":[{"DisplayName":"Soumik Maji","Id":"soumikmaji@microsoft.com"}],"FileActivityNavigationId":null}</vt:lpwstr>
  </property>
</Properties>
</file>